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DM Sans" pitchFamily="2" charset="0"/>
      <p:regular r:id="rId20"/>
    </p:embeddedFont>
    <p:embeddedFont>
      <p:font typeface="DM Sans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4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8mLbRRRfZ8&amp;t=1s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www.youtube.com/watch?v=bfmFfD2RIcg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4" Type="http://schemas.openxmlformats.org/officeDocument/2006/relationships/image" Target="../media/image33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35783" y="2176799"/>
            <a:ext cx="16468547" cy="311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400" b="1" dirty="0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the Student Engagement and Knowledge Retention based on Engaging and Traditional Teaching method</a:t>
            </a:r>
          </a:p>
          <a:p>
            <a:pPr algn="ctr">
              <a:lnSpc>
                <a:spcPts val="6015"/>
              </a:lnSpc>
            </a:pPr>
            <a:endParaRPr lang="en-US" sz="6399" b="1" dirty="0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Freeform 18"/>
          <p:cNvSpPr/>
          <p:nvPr/>
        </p:nvSpPr>
        <p:spPr>
          <a:xfrm rot="-2700000">
            <a:off x="2016991" y="3865083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369300" y="6285558"/>
            <a:ext cx="8459795" cy="113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 dirty="0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</a:t>
            </a:r>
          </a:p>
          <a:p>
            <a:pPr algn="ctr">
              <a:lnSpc>
                <a:spcPts val="4381"/>
              </a:lnSpc>
            </a:pPr>
            <a:r>
              <a:rPr lang="en-US" sz="4381" b="1" spc="-87" dirty="0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Group 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830669"/>
            <a:ext cx="11023327" cy="284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Krishna Sai Satvik Mukhe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Akshat </a:t>
            </a:r>
            <a:r>
              <a:rPr lang="en-US" sz="2799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Veerwal</a:t>
            </a:r>
            <a:endParaRPr lang="en-US" sz="2799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Akshay </a:t>
            </a:r>
            <a:r>
              <a:rPr lang="en-US" sz="2799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Attri</a:t>
            </a:r>
            <a:endParaRPr lang="en-US" sz="2799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Tarani Satya Kandula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Harshavardhan Gulla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799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0256"/>
            <a:ext cx="7196591" cy="4405904"/>
          </a:xfrm>
          <a:custGeom>
            <a:avLst/>
            <a:gdLst/>
            <a:ahLst/>
            <a:cxnLst/>
            <a:rect l="l" t="t" r="r" b="b"/>
            <a:pathLst>
              <a:path w="7196591" h="4405904">
                <a:moveTo>
                  <a:pt x="0" y="0"/>
                </a:moveTo>
                <a:lnTo>
                  <a:pt x="7196591" y="0"/>
                </a:lnTo>
                <a:lnTo>
                  <a:pt x="7196591" y="4405904"/>
                </a:lnTo>
                <a:lnTo>
                  <a:pt x="0" y="440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77561" y="5431156"/>
            <a:ext cx="7781739" cy="4665345"/>
          </a:xfrm>
          <a:custGeom>
            <a:avLst/>
            <a:gdLst/>
            <a:ahLst/>
            <a:cxnLst/>
            <a:rect l="l" t="t" r="r" b="b"/>
            <a:pathLst>
              <a:path w="8115300" h="4968356">
                <a:moveTo>
                  <a:pt x="0" y="0"/>
                </a:moveTo>
                <a:lnTo>
                  <a:pt x="8115300" y="0"/>
                </a:lnTo>
                <a:lnTo>
                  <a:pt x="8115300" y="4968357"/>
                </a:lnTo>
                <a:lnTo>
                  <a:pt x="0" y="4968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77561" y="840257"/>
            <a:ext cx="7781740" cy="4405904"/>
          </a:xfrm>
          <a:custGeom>
            <a:avLst/>
            <a:gdLst/>
            <a:ahLst/>
            <a:cxnLst/>
            <a:rect l="l" t="t" r="r" b="b"/>
            <a:pathLst>
              <a:path w="5850507" h="4681563">
                <a:moveTo>
                  <a:pt x="0" y="0"/>
                </a:moveTo>
                <a:lnTo>
                  <a:pt x="5850507" y="0"/>
                </a:lnTo>
                <a:lnTo>
                  <a:pt x="5850507" y="4681563"/>
                </a:lnTo>
                <a:lnTo>
                  <a:pt x="0" y="4681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0" t="-807" r="-114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431157"/>
            <a:ext cx="7196592" cy="4665344"/>
          </a:xfrm>
          <a:custGeom>
            <a:avLst/>
            <a:gdLst/>
            <a:ahLst/>
            <a:cxnLst/>
            <a:rect l="l" t="t" r="r" b="b"/>
            <a:pathLst>
              <a:path w="6575270" h="5168142">
                <a:moveTo>
                  <a:pt x="0" y="0"/>
                </a:moveTo>
                <a:lnTo>
                  <a:pt x="6575269" y="0"/>
                </a:lnTo>
                <a:lnTo>
                  <a:pt x="6575269" y="5168142"/>
                </a:lnTo>
                <a:lnTo>
                  <a:pt x="0" y="5168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9" b="-16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94482" y="28868"/>
            <a:ext cx="11166158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from Cleaned Data - Engaging Score (DV-2</a:t>
            </a:r>
            <a:r>
              <a:rPr lang="en-US" sz="3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253" y="2517084"/>
            <a:ext cx="17873494" cy="4229072"/>
          </a:xfrm>
          <a:custGeom>
            <a:avLst/>
            <a:gdLst/>
            <a:ahLst/>
            <a:cxnLst/>
            <a:rect l="l" t="t" r="r" b="b"/>
            <a:pathLst>
              <a:path w="17873494" h="4229072">
                <a:moveTo>
                  <a:pt x="0" y="0"/>
                </a:moveTo>
                <a:lnTo>
                  <a:pt x="17873494" y="0"/>
                </a:lnTo>
                <a:lnTo>
                  <a:pt x="17873494" y="4229072"/>
                </a:lnTo>
                <a:lnTo>
                  <a:pt x="0" y="422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" r="-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0996" y="383037"/>
            <a:ext cx="16783050" cy="90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 of Variance (ANOVA)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96" y="1441884"/>
            <a:ext cx="12917869" cy="5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5"/>
              </a:lnSpc>
              <a:spcBef>
                <a:spcPct val="0"/>
              </a:spcBef>
            </a:pPr>
            <a:r>
              <a:rPr lang="en-US" sz="3351" b="1" spc="201" dirty="0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 of results for Each Scenario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0996" y="7212881"/>
            <a:ext cx="16999408" cy="260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Df</a:t>
            </a: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Degrees of Freedom</a:t>
            </a:r>
          </a:p>
          <a:p>
            <a:pPr algn="l">
              <a:lnSpc>
                <a:spcPts val="4139"/>
              </a:lnSpc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 Sq</a:t>
            </a: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Sum of Squares (Variance due to each factor)</a:t>
            </a:r>
          </a:p>
          <a:p>
            <a:pPr algn="l">
              <a:lnSpc>
                <a:spcPts val="4139"/>
              </a:lnSpc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 Sq</a:t>
            </a: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Mean of Squares (Average variance)</a:t>
            </a:r>
          </a:p>
          <a:p>
            <a:pPr algn="l">
              <a:lnSpc>
                <a:spcPts val="4139"/>
              </a:lnSpc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F-value</a:t>
            </a: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Test statistic to measure the variance between groups.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Pr(&gt;F) </a:t>
            </a:r>
            <a:r>
              <a:rPr lang="en-US" sz="29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p-value indicating significance.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0996" y="2716318"/>
            <a:ext cx="16438304" cy="4009415"/>
          </a:xfrm>
          <a:custGeom>
            <a:avLst/>
            <a:gdLst/>
            <a:ahLst/>
            <a:cxnLst/>
            <a:rect l="l" t="t" r="r" b="b"/>
            <a:pathLst>
              <a:path w="16438304" h="4009415">
                <a:moveTo>
                  <a:pt x="0" y="0"/>
                </a:moveTo>
                <a:lnTo>
                  <a:pt x="16438304" y="0"/>
                </a:lnTo>
                <a:lnTo>
                  <a:pt x="16438304" y="4009415"/>
                </a:lnTo>
                <a:lnTo>
                  <a:pt x="0" y="4009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6" r="-15468" b="-90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0996" y="535305"/>
            <a:ext cx="1678305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 of Variance (ANOVA)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96" y="1913398"/>
            <a:ext cx="12917869" cy="5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5"/>
              </a:lnSpc>
              <a:spcBef>
                <a:spcPct val="0"/>
              </a:spcBef>
            </a:pPr>
            <a:r>
              <a:rPr lang="en-US" sz="3351" b="1" spc="20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 of results for Retention Test Score (DV - 1)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0996" y="7425682"/>
            <a:ext cx="17039498" cy="306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9"/>
              </a:lnSpc>
            </a:pPr>
            <a:r>
              <a:rPr lang="en-US" sz="2456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The variable ‘Engaging/Dull’ has a highly significant effect on Retention_Score </a:t>
            </a:r>
          </a:p>
          <a:p>
            <a:pPr algn="just">
              <a:lnSpc>
                <a:spcPts val="3439"/>
              </a:lnSpc>
            </a:pPr>
            <a:r>
              <a:rPr lang="en-US" sz="2456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(p-value = 2.19e-06 &lt; 0.05) indicating that the Teaching Type strongly influences retention scores.</a:t>
            </a:r>
          </a:p>
          <a:p>
            <a:pPr algn="just">
              <a:lnSpc>
                <a:spcPts val="3439"/>
              </a:lnSpc>
            </a:pPr>
            <a:endParaRPr lang="en-US" sz="2456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439"/>
              </a:lnSpc>
            </a:pPr>
            <a:r>
              <a:rPr lang="en-US" sz="2456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The variable Prior_knowledge is significant (p-value = 0.0153 &lt; 0.05) suggesting that prior knowledge significantly influences retention scores independently.</a:t>
            </a:r>
          </a:p>
          <a:p>
            <a:pPr algn="just">
              <a:lnSpc>
                <a:spcPts val="3439"/>
              </a:lnSpc>
            </a:pPr>
            <a:endParaRPr lang="en-US" sz="2456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139"/>
              </a:lnSpc>
              <a:spcBef>
                <a:spcPct val="0"/>
              </a:spcBef>
            </a:pPr>
            <a:endParaRPr lang="en-US" sz="2456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026" y="4487327"/>
            <a:ext cx="5779675" cy="5304373"/>
          </a:xfrm>
          <a:custGeom>
            <a:avLst/>
            <a:gdLst/>
            <a:ahLst/>
            <a:cxnLst/>
            <a:rect l="l" t="t" r="r" b="b"/>
            <a:pathLst>
              <a:path w="5605753" h="3363452">
                <a:moveTo>
                  <a:pt x="0" y="0"/>
                </a:moveTo>
                <a:lnTo>
                  <a:pt x="5605753" y="0"/>
                </a:lnTo>
                <a:lnTo>
                  <a:pt x="5605753" y="3363451"/>
                </a:lnTo>
                <a:lnTo>
                  <a:pt x="0" y="3363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2325" y="4471303"/>
            <a:ext cx="5627275" cy="5320397"/>
          </a:xfrm>
          <a:custGeom>
            <a:avLst/>
            <a:gdLst/>
            <a:ahLst/>
            <a:cxnLst/>
            <a:rect l="l" t="t" r="r" b="b"/>
            <a:pathLst>
              <a:path w="5700308" h="3363452">
                <a:moveTo>
                  <a:pt x="0" y="0"/>
                </a:moveTo>
                <a:lnTo>
                  <a:pt x="5700308" y="0"/>
                </a:lnTo>
                <a:lnTo>
                  <a:pt x="5700308" y="3363451"/>
                </a:lnTo>
                <a:lnTo>
                  <a:pt x="0" y="3363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55925" y="4471303"/>
            <a:ext cx="5627275" cy="5320397"/>
          </a:xfrm>
          <a:custGeom>
            <a:avLst/>
            <a:gdLst/>
            <a:ahLst/>
            <a:cxnLst/>
            <a:rect l="l" t="t" r="r" b="b"/>
            <a:pathLst>
              <a:path w="5475386" h="3363452">
                <a:moveTo>
                  <a:pt x="0" y="0"/>
                </a:moveTo>
                <a:lnTo>
                  <a:pt x="5475386" y="0"/>
                </a:lnTo>
                <a:lnTo>
                  <a:pt x="5475386" y="3363451"/>
                </a:lnTo>
                <a:lnTo>
                  <a:pt x="0" y="3363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5529" y="325766"/>
            <a:ext cx="16393771" cy="41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endParaRPr/>
          </a:p>
          <a:p>
            <a:pPr algn="l">
              <a:lnSpc>
                <a:spcPts val="3320"/>
              </a:lnSpc>
            </a:pPr>
            <a:r>
              <a:rPr lang="en-US" sz="2459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 The variable First Year or Not? is significant (p-value = 0.0485 &lt; 0.05) indicating that whether a student is in their first year or not impacts retention scores independently.</a:t>
            </a:r>
          </a:p>
          <a:p>
            <a:pPr algn="l">
              <a:lnSpc>
                <a:spcPts val="3320"/>
              </a:lnSpc>
            </a:pPr>
            <a:endParaRPr lang="en-US" sz="2459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20"/>
              </a:lnSpc>
            </a:pPr>
            <a:r>
              <a:rPr lang="en-US" sz="2459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Interaction Effects:</a:t>
            </a:r>
          </a:p>
          <a:p>
            <a:pPr algn="l">
              <a:lnSpc>
                <a:spcPts val="3320"/>
              </a:lnSpc>
            </a:pPr>
            <a:r>
              <a:rPr lang="en-US" sz="2459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None of the interaction effects (Engaging/Dull × Prior_knowledge, Engaging/Dull × First Year or Not?, Prior_knowledge × First Year or Not?, or the three-way interaction) are statistically significant (p-values &gt; 0.05) implying that the independent effects of the variables on Retention_Score do not depend on their combinations.</a:t>
            </a:r>
          </a:p>
          <a:p>
            <a:pPr marL="0" lvl="0" indent="0" algn="l">
              <a:lnSpc>
                <a:spcPts val="3122"/>
              </a:lnSpc>
              <a:spcBef>
                <a:spcPct val="0"/>
              </a:spcBef>
            </a:pPr>
            <a:endParaRPr lang="en-US" sz="2459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0996" y="2716318"/>
            <a:ext cx="16149337" cy="3631455"/>
          </a:xfrm>
          <a:custGeom>
            <a:avLst/>
            <a:gdLst/>
            <a:ahLst/>
            <a:cxnLst/>
            <a:rect l="l" t="t" r="r" b="b"/>
            <a:pathLst>
              <a:path w="16149337" h="3631455">
                <a:moveTo>
                  <a:pt x="0" y="0"/>
                </a:moveTo>
                <a:lnTo>
                  <a:pt x="16149337" y="0"/>
                </a:lnTo>
                <a:lnTo>
                  <a:pt x="16149337" y="3631455"/>
                </a:lnTo>
                <a:lnTo>
                  <a:pt x="0" y="3631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71" r="-5315" b="-122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0996" y="535305"/>
            <a:ext cx="1678305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 of Variance (ANOVA)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96" y="1913398"/>
            <a:ext cx="13919859" cy="5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5"/>
              </a:lnSpc>
              <a:spcBef>
                <a:spcPct val="0"/>
              </a:spcBef>
            </a:pPr>
            <a:r>
              <a:rPr lang="en-US" sz="3351" b="1" spc="20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 of results for Student Engagement Score (DV - 2)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871" y="6884994"/>
            <a:ext cx="16387462" cy="297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4"/>
              </a:lnSpc>
            </a:pPr>
            <a:r>
              <a:rPr lang="en-US" sz="246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The variable Engaging/Dull has a highly significant effect on Student Engagement Score </a:t>
            </a:r>
          </a:p>
          <a:p>
            <a:pPr algn="just">
              <a:lnSpc>
                <a:spcPts val="3444"/>
              </a:lnSpc>
            </a:pPr>
            <a:r>
              <a:rPr lang="en-US" sz="246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(p-value = 1.11e-11 &lt; 0.05) suggesting that teaching type plays a significant role in influencing student engagement scores.</a:t>
            </a:r>
          </a:p>
          <a:p>
            <a:pPr algn="just">
              <a:lnSpc>
                <a:spcPts val="3444"/>
              </a:lnSpc>
            </a:pPr>
            <a:endParaRPr lang="en-US" sz="2460" b="1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444"/>
              </a:lnSpc>
            </a:pPr>
            <a:r>
              <a:rPr lang="en-US" sz="246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The variable Prior_knowledge is not significant (p-value = 0.3394 &gt; 0.05) indicating that prior knowledge does not significantly affect student engagement scores independently.</a:t>
            </a:r>
          </a:p>
          <a:p>
            <a:pPr algn="just">
              <a:lnSpc>
                <a:spcPts val="3444"/>
              </a:lnSpc>
              <a:spcBef>
                <a:spcPct val="0"/>
              </a:spcBef>
            </a:pPr>
            <a:endParaRPr lang="en-US" sz="2460" b="1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700" y="132588"/>
            <a:ext cx="17420599" cy="501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</a:pPr>
            <a:endParaRPr/>
          </a:p>
          <a:p>
            <a:pPr algn="l">
              <a:lnSpc>
                <a:spcPts val="3321"/>
              </a:lnSpc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The variable First Year or Not? is not significant (p-value = 0.1019 &gt; 0.05) indicating no significant effect on student engagement scores independently.</a:t>
            </a:r>
          </a:p>
          <a:p>
            <a:pPr algn="l">
              <a:lnSpc>
                <a:spcPts val="3321"/>
              </a:lnSpc>
            </a:pPr>
            <a:endParaRPr lang="en-US" sz="2460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21"/>
              </a:lnSpc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Interaction Effects:</a:t>
            </a:r>
          </a:p>
          <a:p>
            <a:pPr marL="531114" lvl="1" indent="-265557" algn="l">
              <a:lnSpc>
                <a:spcPts val="3321"/>
              </a:lnSpc>
              <a:buFont typeface="Arial"/>
              <a:buChar char="•"/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interaction between Teaching Type (Engaging/Dull) and Prior_knowledge is significant </a:t>
            </a:r>
          </a:p>
          <a:p>
            <a:pPr algn="l">
              <a:lnSpc>
                <a:spcPts val="3321"/>
              </a:lnSpc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(p-value = 0.0403) suggesting that the effect of whether the Teaching Type is engaging or dull</a:t>
            </a:r>
          </a:p>
          <a:p>
            <a:pPr algn="l">
              <a:lnSpc>
                <a:spcPts val="3321"/>
              </a:lnSpc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depends on the level of prior knowledge.</a:t>
            </a:r>
          </a:p>
          <a:p>
            <a:pPr algn="l">
              <a:lnSpc>
                <a:spcPts val="3321"/>
              </a:lnSpc>
            </a:pPr>
            <a:endParaRPr lang="en-US" sz="2460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1114" lvl="1" indent="-265557" algn="l">
              <a:lnSpc>
                <a:spcPts val="3321"/>
              </a:lnSpc>
              <a:buFont typeface="Arial"/>
              <a:buChar char="•"/>
            </a:pPr>
            <a:r>
              <a:rPr lang="en-US" sz="2460" b="1" spc="14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 interactions (Engaging/Dull × First Year or Not?, Prior_knowledge × First Year or Not?, and the three-way interaction) are not significant.</a:t>
            </a:r>
          </a:p>
          <a:p>
            <a:pPr marL="0" lvl="0" indent="0" algn="l">
              <a:lnSpc>
                <a:spcPts val="3321"/>
              </a:lnSpc>
              <a:spcBef>
                <a:spcPct val="0"/>
              </a:spcBef>
            </a:pPr>
            <a:endParaRPr lang="en-US" sz="2460" b="1" spc="147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858000" y="5276088"/>
            <a:ext cx="5490504" cy="4515612"/>
          </a:xfrm>
          <a:custGeom>
            <a:avLst/>
            <a:gdLst/>
            <a:ahLst/>
            <a:cxnLst/>
            <a:rect l="l" t="t" r="r" b="b"/>
            <a:pathLst>
              <a:path w="5079892" h="4006346">
                <a:moveTo>
                  <a:pt x="0" y="0"/>
                </a:moveTo>
                <a:lnTo>
                  <a:pt x="5079891" y="0"/>
                </a:lnTo>
                <a:lnTo>
                  <a:pt x="5079891" y="4006346"/>
                </a:lnTo>
                <a:lnTo>
                  <a:pt x="0" y="400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96800" y="5276088"/>
            <a:ext cx="5585624" cy="4363213"/>
          </a:xfrm>
          <a:custGeom>
            <a:avLst/>
            <a:gdLst/>
            <a:ahLst/>
            <a:cxnLst/>
            <a:rect l="l" t="t" r="r" b="b"/>
            <a:pathLst>
              <a:path w="4877915" h="3979743">
                <a:moveTo>
                  <a:pt x="0" y="0"/>
                </a:moveTo>
                <a:lnTo>
                  <a:pt x="4877915" y="0"/>
                </a:lnTo>
                <a:lnTo>
                  <a:pt x="4877915" y="3979743"/>
                </a:lnTo>
                <a:lnTo>
                  <a:pt x="0" y="3979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91" t="-165" b="-16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3700" y="5276088"/>
            <a:ext cx="6196175" cy="4515612"/>
          </a:xfrm>
          <a:custGeom>
            <a:avLst/>
            <a:gdLst/>
            <a:ahLst/>
            <a:cxnLst/>
            <a:rect l="l" t="t" r="r" b="b"/>
            <a:pathLst>
              <a:path w="6412067" h="3881982">
                <a:moveTo>
                  <a:pt x="0" y="0"/>
                </a:moveTo>
                <a:lnTo>
                  <a:pt x="6412068" y="0"/>
                </a:lnTo>
                <a:lnTo>
                  <a:pt x="6412068" y="3881982"/>
                </a:lnTo>
                <a:lnTo>
                  <a:pt x="0" y="3881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039" y="1922790"/>
            <a:ext cx="17477522" cy="786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360" lvl="1" indent="-319180" algn="l">
              <a:lnSpc>
                <a:spcPts val="4139"/>
              </a:lnSpc>
              <a:buAutoNum type="arabicPeriod"/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KNOWLEDGE RETENTION</a:t>
            </a:r>
            <a:r>
              <a:rPr lang="en-US" sz="2956" b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139"/>
              </a:lnSpc>
            </a:pPr>
            <a:endParaRPr lang="en-US" sz="2956" b="1">
              <a:solidFill>
                <a:srgbClr val="FF91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Teaching Method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has the strongest effect on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Retention Score of the student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subject.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 knowledge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subject and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 of Study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also have significant but smaller effects.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None of the interaction effects are significant, indicating that the independent variables affect Retention Score of the student on the subject independently, without combined effects.</a:t>
            </a:r>
          </a:p>
          <a:p>
            <a:pPr algn="l">
              <a:lnSpc>
                <a:spcPts val="413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139"/>
              </a:lnSpc>
            </a:pPr>
            <a:r>
              <a:rPr lang="en-US" sz="2956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2. FOR STUDENT ENGAGEMENT</a:t>
            </a:r>
          </a:p>
          <a:p>
            <a:pPr algn="l">
              <a:lnSpc>
                <a:spcPts val="4139"/>
              </a:lnSpc>
            </a:pPr>
            <a:endParaRPr lang="en-US" sz="2956" b="1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Teaching Method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the only factor with a significant main effect on the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Engagement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teaching.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is a significant two-way interaction between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Teaching Method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 Knowledge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suggesting that the combined effect of these factors is important.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None of the other main effects or interactions has significant effect on </a:t>
            </a:r>
            <a:r>
              <a:rPr lang="en-US" sz="2499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Engagement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teaching.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0996" y="535305"/>
            <a:ext cx="1678305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02513" y="3781674"/>
            <a:ext cx="3752133" cy="3656625"/>
          </a:xfrm>
          <a:custGeom>
            <a:avLst/>
            <a:gdLst/>
            <a:ahLst/>
            <a:cxnLst/>
            <a:rect l="l" t="t" r="r" b="b"/>
            <a:pathLst>
              <a:path w="3752133" h="3656625">
                <a:moveTo>
                  <a:pt x="0" y="0"/>
                </a:moveTo>
                <a:lnTo>
                  <a:pt x="3752133" y="0"/>
                </a:lnTo>
                <a:lnTo>
                  <a:pt x="3752133" y="3656625"/>
                </a:lnTo>
                <a:lnTo>
                  <a:pt x="0" y="36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3870" y="394931"/>
            <a:ext cx="13648643" cy="12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1" u="sng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Independent Variables:</a:t>
            </a:r>
          </a:p>
          <a:p>
            <a:pPr algn="l">
              <a:lnSpc>
                <a:spcPts val="4656"/>
              </a:lnSpc>
            </a:pPr>
            <a:endParaRPr lang="en-US" sz="4800" b="1" u="sng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1421274" y="7985034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220270" y="-145965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513146" y="1119608"/>
            <a:ext cx="1216883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</a:t>
            </a:r>
            <a:r>
              <a:rPr lang="en-US" sz="3600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Teaching method</a:t>
            </a: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(Traditional and Engaging)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146" y="1880601"/>
            <a:ext cx="118434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Pre-requisite Knowledge</a:t>
            </a: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domain (Yes or No)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146" y="2641595"/>
            <a:ext cx="789284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 of study</a:t>
            </a: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(first year or senior)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9078" y="1363330"/>
            <a:ext cx="248134" cy="2481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9078" y="2096577"/>
            <a:ext cx="248134" cy="24813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9078" y="2857570"/>
            <a:ext cx="248134" cy="2481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89078" y="4200335"/>
            <a:ext cx="11493783" cy="12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56"/>
              </a:lnSpc>
              <a:spcBef>
                <a:spcPct val="0"/>
              </a:spcBef>
            </a:pPr>
            <a:r>
              <a:rPr lang="en-US" sz="4800" b="1" u="sng" strike="noStrik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Dependent Variables:</a:t>
            </a:r>
          </a:p>
          <a:p>
            <a:pPr marL="0" lvl="1" indent="0" algn="l">
              <a:lnSpc>
                <a:spcPts val="4656"/>
              </a:lnSpc>
              <a:spcBef>
                <a:spcPct val="0"/>
              </a:spcBef>
            </a:pPr>
            <a:endParaRPr lang="en-US" sz="4800" b="1" u="sng" strike="noStrike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63330" y="5076825"/>
            <a:ext cx="84693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strike="noStrik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Retention Test</a:t>
            </a:r>
            <a:r>
              <a:rPr lang="en-US" sz="3600" b="1" u="none" strike="noStrik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(on a scale of 7)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5711502"/>
            <a:ext cx="992523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strike="noStrik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Engagement </a:t>
            </a:r>
            <a:r>
              <a:rPr lang="en-US" sz="3600" b="1" u="none" strike="noStrik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(on a scale of 9)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89078" y="5292800"/>
            <a:ext cx="248134" cy="24813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89078" y="5928360"/>
            <a:ext cx="248134" cy="24813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13146" y="7153247"/>
            <a:ext cx="11984346" cy="12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56"/>
              </a:lnSpc>
              <a:spcBef>
                <a:spcPct val="0"/>
              </a:spcBef>
            </a:pPr>
            <a:r>
              <a:rPr lang="en-US" sz="4800" b="1" u="sng" strike="noStrike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 Variables:</a:t>
            </a:r>
          </a:p>
          <a:p>
            <a:pPr marL="0" lvl="1" indent="0" algn="l">
              <a:lnSpc>
                <a:spcPts val="4656"/>
              </a:lnSpc>
              <a:spcBef>
                <a:spcPct val="0"/>
              </a:spcBef>
            </a:pPr>
            <a:endParaRPr lang="en-US" sz="4800" b="1" u="sng" strike="noStrike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8603" y="8022510"/>
            <a:ext cx="1055978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strike="noStrik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students of BITS pilani ,Pilani campus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89078" y="8292002"/>
            <a:ext cx="248134" cy="24813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2253514"/>
            <a:ext cx="8822997" cy="159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  <a:p>
            <a:pPr marL="0" lvl="1" indent="0" algn="ctr">
              <a:lnSpc>
                <a:spcPts val="3879"/>
              </a:lnSpc>
              <a:spcBef>
                <a:spcPct val="0"/>
              </a:spcBef>
            </a:pPr>
            <a:r>
              <a:rPr lang="en-US" sz="39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(Data Collection)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531" y="6391271"/>
            <a:ext cx="3421796" cy="250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Conducted an </a:t>
            </a:r>
          </a:p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in-person survey using Google form-</a:t>
            </a:r>
          </a:p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to collect the data. </a:t>
            </a:r>
          </a:p>
          <a:p>
            <a:pPr algn="l">
              <a:lnSpc>
                <a:spcPts val="2340"/>
              </a:lnSpc>
            </a:pPr>
            <a:endParaRPr lang="en-US" sz="2799" b="1">
              <a:solidFill>
                <a:srgbClr val="004AAD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732501" y="6163814"/>
            <a:ext cx="4055235" cy="272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Respondents watched the video on topic “Neural Networks. (Traditional and Engaging)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6409791"/>
            <a:ext cx="3275921" cy="162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Respondents took the Retention Test on the topic.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43796" y="6409791"/>
            <a:ext cx="3820049" cy="217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279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Respondents rated the teaching method of the video in terms of   engagement.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5712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Engaging-teaching video link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4392233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Traditional-teaching video link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2505" y="5554049"/>
            <a:ext cx="5346818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Engaging video related questionnaire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71409" y="5554049"/>
            <a:ext cx="4775067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Traditinal video related questionnaire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8760" y="2121063"/>
            <a:ext cx="4137951" cy="285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1)</a:t>
            </a:r>
            <a:r>
              <a:rPr lang="en-US" sz="2400" u="sng" spc="144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  <a:hlinkClick r:id="rId5" tooltip="https://www.youtube.com/watch?v=bfmFfD2RIcg"/>
              </a:rPr>
              <a:t>Neural Network In 5 Minutes | What Is A Neural Network? | How Neural Networks Work | Simplilearn (youtube.com)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400" u="sng" spc="144">
              <a:solidFill>
                <a:srgbClr val="004AAD"/>
              </a:solidFill>
              <a:latin typeface="DM Sans"/>
              <a:ea typeface="DM Sans"/>
              <a:cs typeface="DM Sans"/>
              <a:sym typeface="DM Sans"/>
              <a:hlinkClick r:id="rId5" tooltip="https://www.youtube.com/watch?v=bfmFfD2RIcg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75025" y="2121063"/>
            <a:ext cx="4137951" cy="244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spc="144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1)</a:t>
            </a:r>
            <a:r>
              <a:rPr lang="en-US" sz="2400" u="sng" spc="144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  <a:hlinkClick r:id="rId6" tooltip="https://www.youtube.com/watch?v=R8mLbRRRfZ8&amp;t=1s"/>
              </a:rPr>
              <a:t>Neural Network In 5 Minutes | What is a Neural Network? | How Neural Networks Work | NerdML (youtube.com)</a:t>
            </a:r>
            <a:r>
              <a:rPr lang="en-US" sz="2400" spc="144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2400" spc="144">
              <a:solidFill>
                <a:srgbClr val="004AA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77543"/>
            <a:ext cx="4137951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https://forms.gle/MEjQZcSnvY4PmzHF8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5712" y="6391818"/>
            <a:ext cx="4137951" cy="1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99" spc="167">
                <a:solidFill>
                  <a:srgbClr val="004AAD"/>
                </a:solidFill>
                <a:latin typeface="DM Sans"/>
                <a:ea typeface="DM Sans"/>
                <a:cs typeface="DM Sans"/>
                <a:sym typeface="DM Sans"/>
              </a:rPr>
              <a:t>https://forms.gle/Z1ix62dZW8aYAp6k7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799" spc="167">
              <a:solidFill>
                <a:srgbClr val="004AA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2847194" y="116922"/>
            <a:ext cx="1332714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TOOLS USED FOR DATA COLLECTION SURVEY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7900054">
            <a:off x="7051903" y="337376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0258744" y="343597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09977">
            <a:off x="10223882" y="6300331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66361">
            <a:off x="7243302" y="6311592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4813" y="7571285"/>
            <a:ext cx="3221121" cy="2539055"/>
          </a:xfrm>
          <a:custGeom>
            <a:avLst/>
            <a:gdLst/>
            <a:ahLst/>
            <a:cxnLst/>
            <a:rect l="l" t="t" r="r" b="b"/>
            <a:pathLst>
              <a:path w="3221121" h="2539055">
                <a:moveTo>
                  <a:pt x="0" y="0"/>
                </a:moveTo>
                <a:lnTo>
                  <a:pt x="3221122" y="0"/>
                </a:lnTo>
                <a:lnTo>
                  <a:pt x="3221122" y="2539055"/>
                </a:lnTo>
                <a:lnTo>
                  <a:pt x="0" y="2539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064" r="-8420" b="-8710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46078" y="162107"/>
            <a:ext cx="2157414" cy="3616851"/>
          </a:xfrm>
          <a:custGeom>
            <a:avLst/>
            <a:gdLst/>
            <a:ahLst/>
            <a:cxnLst/>
            <a:rect l="l" t="t" r="r" b="b"/>
            <a:pathLst>
              <a:path w="2157414" h="3616851">
                <a:moveTo>
                  <a:pt x="0" y="0"/>
                </a:moveTo>
                <a:lnTo>
                  <a:pt x="2157414" y="0"/>
                </a:lnTo>
                <a:lnTo>
                  <a:pt x="2157414" y="3616852"/>
                </a:lnTo>
                <a:lnTo>
                  <a:pt x="0" y="361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54" t="-1475" r="-18080" b="-4299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57134" y="7488529"/>
            <a:ext cx="2635675" cy="2656106"/>
          </a:xfrm>
          <a:custGeom>
            <a:avLst/>
            <a:gdLst/>
            <a:ahLst/>
            <a:cxnLst/>
            <a:rect l="l" t="t" r="r" b="b"/>
            <a:pathLst>
              <a:path w="2635675" h="2656106">
                <a:moveTo>
                  <a:pt x="0" y="0"/>
                </a:moveTo>
                <a:lnTo>
                  <a:pt x="2635674" y="0"/>
                </a:lnTo>
                <a:lnTo>
                  <a:pt x="2635674" y="2656106"/>
                </a:lnTo>
                <a:lnTo>
                  <a:pt x="0" y="2656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008" r="-17052" b="-10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11856" y="3750826"/>
            <a:ext cx="2868765" cy="3610909"/>
          </a:xfrm>
          <a:custGeom>
            <a:avLst/>
            <a:gdLst/>
            <a:ahLst/>
            <a:cxnLst/>
            <a:rect l="l" t="t" r="r" b="b"/>
            <a:pathLst>
              <a:path w="2868765" h="3610909">
                <a:moveTo>
                  <a:pt x="0" y="0"/>
                </a:moveTo>
                <a:lnTo>
                  <a:pt x="2868764" y="0"/>
                </a:lnTo>
                <a:lnTo>
                  <a:pt x="2868764" y="3610909"/>
                </a:lnTo>
                <a:lnTo>
                  <a:pt x="0" y="3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582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42176" y="7257554"/>
            <a:ext cx="2892507" cy="2675262"/>
          </a:xfrm>
          <a:custGeom>
            <a:avLst/>
            <a:gdLst/>
            <a:ahLst/>
            <a:cxnLst/>
            <a:rect l="l" t="t" r="r" b="b"/>
            <a:pathLst>
              <a:path w="2892507" h="2675262">
                <a:moveTo>
                  <a:pt x="0" y="0"/>
                </a:moveTo>
                <a:lnTo>
                  <a:pt x="2892507" y="0"/>
                </a:lnTo>
                <a:lnTo>
                  <a:pt x="2892507" y="2675262"/>
                </a:lnTo>
                <a:lnTo>
                  <a:pt x="0" y="2675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4358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45374" y="267492"/>
            <a:ext cx="2174902" cy="3511466"/>
          </a:xfrm>
          <a:custGeom>
            <a:avLst/>
            <a:gdLst/>
            <a:ahLst/>
            <a:cxnLst/>
            <a:rect l="l" t="t" r="r" b="b"/>
            <a:pathLst>
              <a:path w="2174902" h="3511466">
                <a:moveTo>
                  <a:pt x="0" y="0"/>
                </a:moveTo>
                <a:lnTo>
                  <a:pt x="2174902" y="0"/>
                </a:lnTo>
                <a:lnTo>
                  <a:pt x="2174902" y="3511467"/>
                </a:lnTo>
                <a:lnTo>
                  <a:pt x="0" y="3511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325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8316" y="214800"/>
            <a:ext cx="2026620" cy="3448631"/>
          </a:xfrm>
          <a:custGeom>
            <a:avLst/>
            <a:gdLst/>
            <a:ahLst/>
            <a:cxnLst/>
            <a:rect l="l" t="t" r="r" b="b"/>
            <a:pathLst>
              <a:path w="2026620" h="3448631">
                <a:moveTo>
                  <a:pt x="0" y="0"/>
                </a:moveTo>
                <a:lnTo>
                  <a:pt x="2026620" y="0"/>
                </a:lnTo>
                <a:lnTo>
                  <a:pt x="2026620" y="3448631"/>
                </a:lnTo>
                <a:lnTo>
                  <a:pt x="0" y="3448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273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44936" y="3831651"/>
            <a:ext cx="2879849" cy="3144711"/>
          </a:xfrm>
          <a:custGeom>
            <a:avLst/>
            <a:gdLst/>
            <a:ahLst/>
            <a:cxnLst/>
            <a:rect l="l" t="t" r="r" b="b"/>
            <a:pathLst>
              <a:path w="2879849" h="3144711">
                <a:moveTo>
                  <a:pt x="0" y="0"/>
                </a:moveTo>
                <a:lnTo>
                  <a:pt x="2879849" y="0"/>
                </a:lnTo>
                <a:lnTo>
                  <a:pt x="2879849" y="3144711"/>
                </a:lnTo>
                <a:lnTo>
                  <a:pt x="0" y="31447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6189" b="-159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42176" y="214800"/>
            <a:ext cx="2589073" cy="3448631"/>
          </a:xfrm>
          <a:custGeom>
            <a:avLst/>
            <a:gdLst/>
            <a:ahLst/>
            <a:cxnLst/>
            <a:rect l="l" t="t" r="r" b="b"/>
            <a:pathLst>
              <a:path w="2589073" h="3448631">
                <a:moveTo>
                  <a:pt x="0" y="0"/>
                </a:moveTo>
                <a:lnTo>
                  <a:pt x="2589073" y="0"/>
                </a:lnTo>
                <a:lnTo>
                  <a:pt x="2589073" y="3448631"/>
                </a:lnTo>
                <a:lnTo>
                  <a:pt x="0" y="34486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8316" y="3812039"/>
            <a:ext cx="2401701" cy="3549696"/>
          </a:xfrm>
          <a:custGeom>
            <a:avLst/>
            <a:gdLst/>
            <a:ahLst/>
            <a:cxnLst/>
            <a:rect l="l" t="t" r="r" b="b"/>
            <a:pathLst>
              <a:path w="2401701" h="3549696">
                <a:moveTo>
                  <a:pt x="0" y="0"/>
                </a:moveTo>
                <a:lnTo>
                  <a:pt x="2401701" y="0"/>
                </a:lnTo>
                <a:lnTo>
                  <a:pt x="2401701" y="3549696"/>
                </a:lnTo>
                <a:lnTo>
                  <a:pt x="0" y="35496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4993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68650" y="183148"/>
            <a:ext cx="2248549" cy="3511935"/>
          </a:xfrm>
          <a:custGeom>
            <a:avLst/>
            <a:gdLst/>
            <a:ahLst/>
            <a:cxnLst/>
            <a:rect l="l" t="t" r="r" b="b"/>
            <a:pathLst>
              <a:path w="2248549" h="3511935">
                <a:moveTo>
                  <a:pt x="0" y="0"/>
                </a:moveTo>
                <a:lnTo>
                  <a:pt x="2248549" y="0"/>
                </a:lnTo>
                <a:lnTo>
                  <a:pt x="2248549" y="3511935"/>
                </a:lnTo>
                <a:lnTo>
                  <a:pt x="0" y="3511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3858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953412" y="7682674"/>
            <a:ext cx="4030475" cy="2230986"/>
          </a:xfrm>
          <a:custGeom>
            <a:avLst/>
            <a:gdLst/>
            <a:ahLst/>
            <a:cxnLst/>
            <a:rect l="l" t="t" r="r" b="b"/>
            <a:pathLst>
              <a:path w="4030475" h="2230986">
                <a:moveTo>
                  <a:pt x="0" y="0"/>
                </a:moveTo>
                <a:lnTo>
                  <a:pt x="4030475" y="0"/>
                </a:lnTo>
                <a:lnTo>
                  <a:pt x="4030475" y="2230986"/>
                </a:lnTo>
                <a:lnTo>
                  <a:pt x="0" y="2230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918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45439" y="7454234"/>
            <a:ext cx="2399969" cy="2656106"/>
          </a:xfrm>
          <a:custGeom>
            <a:avLst/>
            <a:gdLst/>
            <a:ahLst/>
            <a:cxnLst/>
            <a:rect l="l" t="t" r="r" b="b"/>
            <a:pathLst>
              <a:path w="2399969" h="2656106">
                <a:moveTo>
                  <a:pt x="0" y="0"/>
                </a:moveTo>
                <a:lnTo>
                  <a:pt x="2399969" y="0"/>
                </a:lnTo>
                <a:lnTo>
                  <a:pt x="2399969" y="2656106"/>
                </a:lnTo>
                <a:lnTo>
                  <a:pt x="0" y="26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895" t="-27684" b="-539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798049" y="3914450"/>
            <a:ext cx="2155150" cy="3343105"/>
          </a:xfrm>
          <a:custGeom>
            <a:avLst/>
            <a:gdLst/>
            <a:ahLst/>
            <a:cxnLst/>
            <a:rect l="l" t="t" r="r" b="b"/>
            <a:pathLst>
              <a:path w="2155150" h="3343105">
                <a:moveTo>
                  <a:pt x="0" y="0"/>
                </a:moveTo>
                <a:lnTo>
                  <a:pt x="2155151" y="0"/>
                </a:lnTo>
                <a:lnTo>
                  <a:pt x="2155151" y="3343104"/>
                </a:lnTo>
                <a:lnTo>
                  <a:pt x="0" y="33431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b="-300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953412" y="198993"/>
            <a:ext cx="2174799" cy="3415732"/>
          </a:xfrm>
          <a:custGeom>
            <a:avLst/>
            <a:gdLst/>
            <a:ahLst/>
            <a:cxnLst/>
            <a:rect l="l" t="t" r="r" b="b"/>
            <a:pathLst>
              <a:path w="2174799" h="3415732">
                <a:moveTo>
                  <a:pt x="0" y="0"/>
                </a:moveTo>
                <a:lnTo>
                  <a:pt x="2174800" y="0"/>
                </a:lnTo>
                <a:lnTo>
                  <a:pt x="2174800" y="3415732"/>
                </a:lnTo>
                <a:lnTo>
                  <a:pt x="0" y="34157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b="-643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53412" y="3831651"/>
            <a:ext cx="2365843" cy="3361637"/>
          </a:xfrm>
          <a:custGeom>
            <a:avLst/>
            <a:gdLst/>
            <a:ahLst/>
            <a:cxnLst/>
            <a:rect l="l" t="t" r="r" b="b"/>
            <a:pathLst>
              <a:path w="2365843" h="3361637">
                <a:moveTo>
                  <a:pt x="0" y="0"/>
                </a:moveTo>
                <a:lnTo>
                  <a:pt x="2365844" y="0"/>
                </a:lnTo>
                <a:lnTo>
                  <a:pt x="2365844" y="3361638"/>
                </a:lnTo>
                <a:lnTo>
                  <a:pt x="0" y="336163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5769" t="-9406" b="-53121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009370" y="3614725"/>
            <a:ext cx="2162290" cy="3914734"/>
          </a:xfrm>
          <a:custGeom>
            <a:avLst/>
            <a:gdLst/>
            <a:ahLst/>
            <a:cxnLst/>
            <a:rect l="l" t="t" r="r" b="b"/>
            <a:pathLst>
              <a:path w="2162290" h="3914734">
                <a:moveTo>
                  <a:pt x="0" y="0"/>
                </a:moveTo>
                <a:lnTo>
                  <a:pt x="2162290" y="0"/>
                </a:lnTo>
                <a:lnTo>
                  <a:pt x="2162290" y="3914734"/>
                </a:lnTo>
                <a:lnTo>
                  <a:pt x="0" y="391473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319256" y="7156062"/>
            <a:ext cx="1935480" cy="3130938"/>
          </a:xfrm>
          <a:custGeom>
            <a:avLst/>
            <a:gdLst/>
            <a:ahLst/>
            <a:cxnLst/>
            <a:rect l="l" t="t" r="r" b="b"/>
            <a:pathLst>
              <a:path w="1935480" h="3130938">
                <a:moveTo>
                  <a:pt x="0" y="0"/>
                </a:moveTo>
                <a:lnTo>
                  <a:pt x="1935480" y="0"/>
                </a:lnTo>
                <a:lnTo>
                  <a:pt x="1935480" y="3130938"/>
                </a:lnTo>
                <a:lnTo>
                  <a:pt x="0" y="313093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22492" b="-1189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401901" y="7962284"/>
            <a:ext cx="3783783" cy="1951376"/>
          </a:xfrm>
          <a:custGeom>
            <a:avLst/>
            <a:gdLst/>
            <a:ahLst/>
            <a:cxnLst/>
            <a:rect l="l" t="t" r="r" b="b"/>
            <a:pathLst>
              <a:path w="3783783" h="1951376">
                <a:moveTo>
                  <a:pt x="0" y="0"/>
                </a:moveTo>
                <a:lnTo>
                  <a:pt x="3783783" y="0"/>
                </a:lnTo>
                <a:lnTo>
                  <a:pt x="3783783" y="1951376"/>
                </a:lnTo>
                <a:lnTo>
                  <a:pt x="0" y="195137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38071" t="-28561" r="-5150" b="-3384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393613" y="-483053"/>
            <a:ext cx="2116973" cy="3554709"/>
          </a:xfrm>
          <a:custGeom>
            <a:avLst/>
            <a:gdLst/>
            <a:ahLst/>
            <a:cxnLst/>
            <a:rect l="l" t="t" r="r" b="b"/>
            <a:pathLst>
              <a:path w="2116973" h="3554709">
                <a:moveTo>
                  <a:pt x="0" y="0"/>
                </a:moveTo>
                <a:lnTo>
                  <a:pt x="2116973" y="0"/>
                </a:lnTo>
                <a:lnTo>
                  <a:pt x="2116973" y="3554709"/>
                </a:lnTo>
                <a:lnTo>
                  <a:pt x="0" y="355470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0647" b="-1746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804053" y="-483053"/>
            <a:ext cx="2244657" cy="3610347"/>
          </a:xfrm>
          <a:custGeom>
            <a:avLst/>
            <a:gdLst/>
            <a:ahLst/>
            <a:cxnLst/>
            <a:rect l="l" t="t" r="r" b="b"/>
            <a:pathLst>
              <a:path w="2244657" h="3610347">
                <a:moveTo>
                  <a:pt x="0" y="0"/>
                </a:moveTo>
                <a:lnTo>
                  <a:pt x="2244657" y="0"/>
                </a:lnTo>
                <a:lnTo>
                  <a:pt x="2244657" y="3610347"/>
                </a:lnTo>
                <a:lnTo>
                  <a:pt x="0" y="361034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6886" r="-17228" b="-10799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588183" y="3983489"/>
            <a:ext cx="5123672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collection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5136" y="-1094892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802470" y="122632"/>
            <a:ext cx="3606953" cy="3952825"/>
          </a:xfrm>
          <a:custGeom>
            <a:avLst/>
            <a:gdLst/>
            <a:ahLst/>
            <a:cxnLst/>
            <a:rect l="l" t="t" r="r" b="b"/>
            <a:pathLst>
              <a:path w="3606953" h="3952825">
                <a:moveTo>
                  <a:pt x="0" y="0"/>
                </a:moveTo>
                <a:lnTo>
                  <a:pt x="3606953" y="0"/>
                </a:lnTo>
                <a:lnTo>
                  <a:pt x="3606953" y="3952826"/>
                </a:lnTo>
                <a:lnTo>
                  <a:pt x="0" y="395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78893" y="813578"/>
            <a:ext cx="515634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6686" y="1120567"/>
            <a:ext cx="15462614" cy="888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Timestamp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Email Address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BITS ID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Mobile Number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Gender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Which degree are you pursuing?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What is your specialization?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Which year of study are you currently in?</a:t>
            </a:r>
          </a:p>
          <a:p>
            <a:pPr algn="l">
              <a:lnSpc>
                <a:spcPts val="6012"/>
              </a:lnSpc>
            </a:pPr>
            <a:r>
              <a:rPr lang="en-US" sz="4294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Do you have any prior knowledge about Machine Learning?</a:t>
            </a:r>
          </a:p>
          <a:p>
            <a:pPr algn="l">
              <a:lnSpc>
                <a:spcPts val="6012"/>
              </a:lnSpc>
            </a:pPr>
            <a:r>
              <a:rPr lang="en-US" sz="4294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Retention Test (on a scale of 7)</a:t>
            </a:r>
          </a:p>
          <a:p>
            <a:pPr algn="l">
              <a:lnSpc>
                <a:spcPts val="6012"/>
              </a:lnSpc>
            </a:pPr>
            <a:r>
              <a:rPr lang="en-US" sz="4294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Engagement Questionnaires (on a scale of 9)</a:t>
            </a:r>
          </a:p>
          <a:p>
            <a:pPr algn="l">
              <a:lnSpc>
                <a:spcPts val="4067"/>
              </a:lnSpc>
            </a:pPr>
            <a:endParaRPr lang="en-US" sz="4294" b="1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3621189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9"/>
                </a:lnTo>
                <a:lnTo>
                  <a:pt x="0" y="454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84503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8"/>
                </a:lnTo>
                <a:lnTo>
                  <a:pt x="0" y="4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212222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9"/>
                </a:lnTo>
                <a:lnTo>
                  <a:pt x="0" y="454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5149234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9"/>
                </a:lnTo>
                <a:lnTo>
                  <a:pt x="0" y="454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380138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8"/>
                </a:lnTo>
                <a:lnTo>
                  <a:pt x="0" y="4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4489050"/>
            <a:ext cx="501286" cy="454268"/>
          </a:xfrm>
          <a:custGeom>
            <a:avLst/>
            <a:gdLst/>
            <a:ahLst/>
            <a:cxnLst/>
            <a:rect l="l" t="t" r="r" b="b"/>
            <a:pathLst>
              <a:path w="501286" h="454268">
                <a:moveTo>
                  <a:pt x="0" y="0"/>
                </a:moveTo>
                <a:lnTo>
                  <a:pt x="501286" y="0"/>
                </a:lnTo>
                <a:lnTo>
                  <a:pt x="501286" y="454268"/>
                </a:lnTo>
                <a:lnTo>
                  <a:pt x="0" y="4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10701" y="2746391"/>
            <a:ext cx="8648599" cy="443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8869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Visualizing the Data after Data Cleaning &amp; 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48505"/>
            <a:ext cx="9876917" cy="6162045"/>
            <a:chOff x="0" y="0"/>
            <a:chExt cx="13169222" cy="8216060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Load data and libraries</a:t>
              </a:r>
              <a:r>
                <a:rPr lang="en-US" sz="2956">
                  <a:solidFill>
                    <a:srgbClr val="004AAD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44191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Selected columns required for ANOVA testing.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35461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Checked for null values.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26730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Renamed columns.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44614"/>
              <a:ext cx="13169222" cy="135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Converted Categorical values to Numerical Values.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88522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Reordered the columns in Meaningful order.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560545"/>
              <a:ext cx="12291406" cy="65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8360" lvl="1" indent="-319180" algn="l">
                <a:lnSpc>
                  <a:spcPts val="4139"/>
                </a:lnSpc>
                <a:buFont typeface="Arial"/>
                <a:buChar char="•"/>
              </a:pPr>
              <a:r>
                <a:rPr lang="en-US" sz="2956" b="1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Exported the final data into an Excel file.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266887" y="1814210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99790" y="189492"/>
            <a:ext cx="9144000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 Steps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118" y="5632051"/>
            <a:ext cx="7649844" cy="4481438"/>
          </a:xfrm>
          <a:custGeom>
            <a:avLst/>
            <a:gdLst/>
            <a:ahLst/>
            <a:cxnLst/>
            <a:rect l="l" t="t" r="r" b="b"/>
            <a:pathLst>
              <a:path w="7649844" h="4481438">
                <a:moveTo>
                  <a:pt x="0" y="0"/>
                </a:moveTo>
                <a:lnTo>
                  <a:pt x="7649844" y="0"/>
                </a:lnTo>
                <a:lnTo>
                  <a:pt x="7649844" y="4481438"/>
                </a:lnTo>
                <a:lnTo>
                  <a:pt x="0" y="448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77" b="-2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4118" y="805943"/>
            <a:ext cx="7649844" cy="4685530"/>
          </a:xfrm>
          <a:custGeom>
            <a:avLst/>
            <a:gdLst/>
            <a:ahLst/>
            <a:cxnLst/>
            <a:rect l="l" t="t" r="r" b="b"/>
            <a:pathLst>
              <a:path w="7649844" h="4685530">
                <a:moveTo>
                  <a:pt x="0" y="0"/>
                </a:moveTo>
                <a:lnTo>
                  <a:pt x="7649844" y="0"/>
                </a:lnTo>
                <a:lnTo>
                  <a:pt x="7649844" y="4685529"/>
                </a:lnTo>
                <a:lnTo>
                  <a:pt x="0" y="468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18098" y="805944"/>
            <a:ext cx="7642470" cy="4564270"/>
          </a:xfrm>
          <a:custGeom>
            <a:avLst/>
            <a:gdLst/>
            <a:ahLst/>
            <a:cxnLst/>
            <a:rect l="l" t="t" r="r" b="b"/>
            <a:pathLst>
              <a:path w="7478754" h="4580737">
                <a:moveTo>
                  <a:pt x="0" y="0"/>
                </a:moveTo>
                <a:lnTo>
                  <a:pt x="7478754" y="0"/>
                </a:lnTo>
                <a:lnTo>
                  <a:pt x="7478754" y="4580736"/>
                </a:lnTo>
                <a:lnTo>
                  <a:pt x="0" y="4580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10724" y="5632051"/>
            <a:ext cx="7649844" cy="4517224"/>
          </a:xfrm>
          <a:custGeom>
            <a:avLst/>
            <a:gdLst/>
            <a:ahLst/>
            <a:cxnLst/>
            <a:rect l="l" t="t" r="r" b="b"/>
            <a:pathLst>
              <a:path w="7478754" h="4762596">
                <a:moveTo>
                  <a:pt x="0" y="0"/>
                </a:moveTo>
                <a:lnTo>
                  <a:pt x="7478754" y="0"/>
                </a:lnTo>
                <a:lnTo>
                  <a:pt x="7478754" y="4762596"/>
                </a:lnTo>
                <a:lnTo>
                  <a:pt x="0" y="476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" r="-37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69957" y="75692"/>
            <a:ext cx="11348085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from Cleaned Data - Retention Score (DV-1</a:t>
            </a:r>
            <a:r>
              <a:rPr lang="en-US" sz="3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942</Words>
  <Application>Microsoft Office PowerPoint</Application>
  <PresentationFormat>Custom</PresentationFormat>
  <Paragraphs>111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DM Sans Bold</vt:lpstr>
      <vt:lpstr>Canva Sans</vt:lpstr>
      <vt:lpstr>Canva Sans Bold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Student Engagement and Knowledge Retention based on Engaging and Traditional Teaching method.</dc:title>
  <cp:lastModifiedBy>Satvik Mukhe</cp:lastModifiedBy>
  <cp:revision>3</cp:revision>
  <dcterms:created xsi:type="dcterms:W3CDTF">2006-08-16T00:00:00Z</dcterms:created>
  <dcterms:modified xsi:type="dcterms:W3CDTF">2025-03-06T14:19:43Z</dcterms:modified>
  <dc:identifier>DAGXSLYxWGc</dc:identifier>
</cp:coreProperties>
</file>